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notesMasterIdLst>
    <p:notesMasterId r:id="rId6"/>
  </p:notes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DFF"/>
    <a:srgbClr val="E46CE8"/>
    <a:srgbClr val="C4E4DB"/>
    <a:srgbClr val="FFB0A3"/>
    <a:srgbClr val="E000FF"/>
    <a:srgbClr val="FF00FF"/>
    <a:srgbClr val="175A68"/>
    <a:srgbClr val="006600"/>
    <a:srgbClr val="144856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5C25D-7F03-3F5E-490E-99258A1E77D4}" v="6" dt="2022-11-02T11:57:39.466"/>
    <p1510:client id="{2FCE54D5-5244-4B0A-A550-71AEE63B29B2}" v="24" dt="2022-09-11T15:03:54.327"/>
    <p1510:client id="{3F6CDD07-7148-191B-B34B-2BC578926BB5}" v="667" dt="2022-10-19T12:44:40.917"/>
    <p1510:client id="{4D47428A-E6D5-E354-9DED-275FAFFCC1EE}" v="22" dt="2022-10-12T11:47:54.133"/>
    <p1510:client id="{5567FA4A-57E7-1BD7-678C-915D6A5D3A39}" v="25" dt="2022-09-06T14:51:40.809"/>
    <p1510:client id="{649AB656-CB3D-30DB-E6DF-3371D85EF350}" v="137" dt="2022-10-05T11:46:18.293"/>
    <p1510:client id="{73A7749B-A703-7827-1BE8-34F4457EA2E9}" v="23" dt="2022-11-15T14:31:01.123"/>
    <p1510:client id="{88EB12A1-D58B-70F0-B261-1EFA14CFDE11}" v="12" dt="2022-11-18T11:48:11.437"/>
    <p1510:client id="{A46327CB-8F01-998E-BF49-C2C041E9FC27}" v="305" dt="2022-10-17T13:54:53.369"/>
    <p1510:client id="{BBD9D77D-7D83-443F-8E51-65DD50974B6E}" v="203" dt="2022-09-06T14:45:26.618"/>
    <p1510:client id="{E2DDB346-54AD-A5D0-9CE6-C71705279682}" v="79" dt="2022-11-07T11:18:41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>
      <p:cViewPr>
        <p:scale>
          <a:sx n="80" d="100"/>
          <a:sy n="80" d="100"/>
        </p:scale>
        <p:origin x="3032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3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25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38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51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64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76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89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901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8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24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3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7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4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8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7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06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7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7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5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5438" y="36058"/>
            <a:ext cx="6858000" cy="9996684"/>
          </a:xfrm>
          <a:prstGeom prst="rect">
            <a:avLst/>
          </a:prstGeom>
          <a:solidFill>
            <a:srgbClr val="C4E4D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62618" y="874202"/>
            <a:ext cx="6502400" cy="906579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b="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855267" y="7755284"/>
            <a:ext cx="4267712" cy="3486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-167521" y="6366159"/>
            <a:ext cx="2207563" cy="1275010"/>
          </a:xfrm>
          <a:prstGeom prst="blockArc">
            <a:avLst>
              <a:gd name="adj1" fmla="val 10777243"/>
              <a:gd name="adj2" fmla="val 189716"/>
              <a:gd name="adj3" fmla="val 291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1">
                <a:solidFill>
                  <a:schemeClr val="bg1"/>
                </a:solidFill>
              </a:rPr>
              <a:t>                   </a:t>
            </a:r>
          </a:p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340306" y="7162124"/>
            <a:ext cx="472310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4094659" y="7125890"/>
            <a:ext cx="564383" cy="16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9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A7EC5F2E-AD14-214A-8A3C-8928222884C5}"/>
              </a:ext>
            </a:extLst>
          </p:cNvPr>
          <p:cNvSpPr txBox="1"/>
          <p:nvPr/>
        </p:nvSpPr>
        <p:spPr>
          <a:xfrm>
            <a:off x="3766273" y="5868538"/>
            <a:ext cx="589109" cy="16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9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950C0D89-EEB2-744C-8F78-77CE951B8BF9}"/>
              </a:ext>
            </a:extLst>
          </p:cNvPr>
          <p:cNvSpPr txBox="1"/>
          <p:nvPr/>
        </p:nvSpPr>
        <p:spPr>
          <a:xfrm>
            <a:off x="2997700" y="5919655"/>
            <a:ext cx="747734" cy="16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9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ABEA5C94-17AF-D348-8A56-60BCB49D63B1}"/>
              </a:ext>
            </a:extLst>
          </p:cNvPr>
          <p:cNvSpPr txBox="1"/>
          <p:nvPr/>
        </p:nvSpPr>
        <p:spPr>
          <a:xfrm>
            <a:off x="3391727" y="3010619"/>
            <a:ext cx="599307" cy="16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9"/>
          </a:p>
        </p:txBody>
      </p:sp>
      <p:sp>
        <p:nvSpPr>
          <p:cNvPr id="107" name="Rectangle 106"/>
          <p:cNvSpPr/>
          <p:nvPr/>
        </p:nvSpPr>
        <p:spPr>
          <a:xfrm>
            <a:off x="877024" y="213914"/>
            <a:ext cx="5128731" cy="44639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b="1" dirty="0"/>
              <a:t>Learning for Life (2023 – 24)</a:t>
            </a:r>
            <a:endParaRPr lang="en-GB" sz="1348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559DBE-1BF3-FC45-A88E-A19145D3AFFA}"/>
              </a:ext>
            </a:extLst>
          </p:cNvPr>
          <p:cNvSpPr txBox="1"/>
          <p:nvPr/>
        </p:nvSpPr>
        <p:spPr>
          <a:xfrm>
            <a:off x="7626845" y="8322715"/>
            <a:ext cx="529042" cy="161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9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AC09A0-687F-984C-ADF9-99CFEFE2EE74}"/>
              </a:ext>
            </a:extLst>
          </p:cNvPr>
          <p:cNvSpPr/>
          <p:nvPr/>
        </p:nvSpPr>
        <p:spPr>
          <a:xfrm>
            <a:off x="1375405" y="1728372"/>
            <a:ext cx="4616445" cy="380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C4B4D65-D385-BD4F-A1C3-C745C1FF09FF}"/>
              </a:ext>
            </a:extLst>
          </p:cNvPr>
          <p:cNvSpPr/>
          <p:nvPr/>
        </p:nvSpPr>
        <p:spPr>
          <a:xfrm>
            <a:off x="1022237" y="3126356"/>
            <a:ext cx="4968017" cy="380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01F62A6-0920-EA48-8084-89C5EB14D770}"/>
              </a:ext>
            </a:extLst>
          </p:cNvPr>
          <p:cNvSpPr/>
          <p:nvPr/>
        </p:nvSpPr>
        <p:spPr>
          <a:xfrm>
            <a:off x="939049" y="5868977"/>
            <a:ext cx="4267712" cy="380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20029DE-EFBC-0A48-A9C3-F3081D6BD7E4}"/>
              </a:ext>
            </a:extLst>
          </p:cNvPr>
          <p:cNvSpPr/>
          <p:nvPr/>
        </p:nvSpPr>
        <p:spPr>
          <a:xfrm>
            <a:off x="890759" y="4505160"/>
            <a:ext cx="4330701" cy="380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91" name="Block Arc 90">
            <a:extLst>
              <a:ext uri="{FF2B5EF4-FFF2-40B4-BE49-F238E27FC236}">
                <a16:creationId xmlns:a16="http://schemas.microsoft.com/office/drawing/2014/main" id="{C70CDBFF-F3EE-F644-8277-275B3C16BC09}"/>
              </a:ext>
            </a:extLst>
          </p:cNvPr>
          <p:cNvSpPr/>
          <p:nvPr/>
        </p:nvSpPr>
        <p:spPr>
          <a:xfrm rot="16200000">
            <a:off x="101262" y="3338828"/>
            <a:ext cx="1776456" cy="1347354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1">
                <a:solidFill>
                  <a:schemeClr val="bg1"/>
                </a:solidFill>
              </a:rPr>
              <a:t>                   </a:t>
            </a:r>
          </a:p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93" name="Block Arc 92">
            <a:extLst>
              <a:ext uri="{FF2B5EF4-FFF2-40B4-BE49-F238E27FC236}">
                <a16:creationId xmlns:a16="http://schemas.microsoft.com/office/drawing/2014/main" id="{8BFC2FDC-48F4-4043-BEB6-BA11A307D690}"/>
              </a:ext>
            </a:extLst>
          </p:cNvPr>
          <p:cNvSpPr/>
          <p:nvPr/>
        </p:nvSpPr>
        <p:spPr>
          <a:xfrm rot="5400000">
            <a:off x="4333760" y="4733420"/>
            <a:ext cx="1776456" cy="1347354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1">
                <a:solidFill>
                  <a:schemeClr val="bg1"/>
                </a:solidFill>
              </a:rPr>
              <a:t>                   </a:t>
            </a:r>
          </a:p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94" name="Block Arc 93">
            <a:extLst>
              <a:ext uri="{FF2B5EF4-FFF2-40B4-BE49-F238E27FC236}">
                <a16:creationId xmlns:a16="http://schemas.microsoft.com/office/drawing/2014/main" id="{E036D9F5-9E45-1945-A88B-E982EE885525}"/>
              </a:ext>
            </a:extLst>
          </p:cNvPr>
          <p:cNvSpPr/>
          <p:nvPr/>
        </p:nvSpPr>
        <p:spPr>
          <a:xfrm rot="5400000">
            <a:off x="5078740" y="1944782"/>
            <a:ext cx="1776456" cy="1347354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41">
                <a:solidFill>
                  <a:schemeClr val="bg1"/>
                </a:solidFill>
              </a:rPr>
              <a:t>                   </a:t>
            </a:r>
          </a:p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C872BA2-FBEC-AC4F-83F4-A7F64A651A53}"/>
              </a:ext>
            </a:extLst>
          </p:cNvPr>
          <p:cNvSpPr txBox="1"/>
          <p:nvPr/>
        </p:nvSpPr>
        <p:spPr>
          <a:xfrm>
            <a:off x="1337787" y="6055499"/>
            <a:ext cx="516830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74">
              <a:solidFill>
                <a:srgbClr val="FF0000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B58E927-9AAE-1B44-B3CC-AF9FEA3C5327}"/>
              </a:ext>
            </a:extLst>
          </p:cNvPr>
          <p:cNvSpPr txBox="1"/>
          <p:nvPr/>
        </p:nvSpPr>
        <p:spPr>
          <a:xfrm>
            <a:off x="5554837" y="4646941"/>
            <a:ext cx="516830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74">
              <a:solidFill>
                <a:srgbClr val="FF0000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4E9452A-E4DB-974C-B350-3DAD8ACF4F29}"/>
              </a:ext>
            </a:extLst>
          </p:cNvPr>
          <p:cNvSpPr txBox="1"/>
          <p:nvPr/>
        </p:nvSpPr>
        <p:spPr>
          <a:xfrm>
            <a:off x="2035348" y="3303216"/>
            <a:ext cx="516830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74">
              <a:solidFill>
                <a:srgbClr val="FF0000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20A7601-D65B-9C47-B1D0-E4E2F7FEC730}"/>
              </a:ext>
            </a:extLst>
          </p:cNvPr>
          <p:cNvSpPr txBox="1"/>
          <p:nvPr/>
        </p:nvSpPr>
        <p:spPr>
          <a:xfrm>
            <a:off x="5565473" y="2013025"/>
            <a:ext cx="516830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74">
              <a:solidFill>
                <a:srgbClr val="FF0000"/>
              </a:solidFill>
            </a:endParaRPr>
          </a:p>
        </p:txBody>
      </p:sp>
      <p:sp>
        <p:nvSpPr>
          <p:cNvPr id="165" name="Isosceles Triangle 11">
            <a:extLst>
              <a:ext uri="{FF2B5EF4-FFF2-40B4-BE49-F238E27FC236}">
                <a16:creationId xmlns:a16="http://schemas.microsoft.com/office/drawing/2014/main" id="{CB9FC991-5BCA-A647-B45D-6EFC192A081B}"/>
              </a:ext>
            </a:extLst>
          </p:cNvPr>
          <p:cNvSpPr/>
          <p:nvPr/>
        </p:nvSpPr>
        <p:spPr>
          <a:xfrm rot="16035654">
            <a:off x="5088409" y="7700654"/>
            <a:ext cx="552978" cy="506686"/>
          </a:xfrm>
          <a:custGeom>
            <a:avLst/>
            <a:gdLst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  <a:gd name="connsiteX0" fmla="*/ 1094232 w 2188464"/>
              <a:gd name="connsiteY0" fmla="*/ 0 h 1729740"/>
              <a:gd name="connsiteX1" fmla="*/ 1563624 w 2188464"/>
              <a:gd name="connsiteY1" fmla="*/ 346710 h 1729740"/>
              <a:gd name="connsiteX2" fmla="*/ 1360696 w 2188464"/>
              <a:gd name="connsiteY2" fmla="*/ 346710 h 1729740"/>
              <a:gd name="connsiteX3" fmla="*/ 2188464 w 2188464"/>
              <a:gd name="connsiteY3" fmla="*/ 1148334 h 1729740"/>
              <a:gd name="connsiteX4" fmla="*/ 2017776 w 2188464"/>
              <a:gd name="connsiteY4" fmla="*/ 1245870 h 1729740"/>
              <a:gd name="connsiteX5" fmla="*/ 2042160 w 2188464"/>
              <a:gd name="connsiteY5" fmla="*/ 1431798 h 1729740"/>
              <a:gd name="connsiteX6" fmla="*/ 1262634 w 2188464"/>
              <a:gd name="connsiteY6" fmla="*/ 853424 h 1729740"/>
              <a:gd name="connsiteX7" fmla="*/ 1262634 w 2188464"/>
              <a:gd name="connsiteY7" fmla="*/ 1718310 h 1729740"/>
              <a:gd name="connsiteX8" fmla="*/ 1094994 w 2188464"/>
              <a:gd name="connsiteY8" fmla="*/ 1615440 h 1729740"/>
              <a:gd name="connsiteX9" fmla="*/ 927354 w 2188464"/>
              <a:gd name="connsiteY9" fmla="*/ 1729740 h 1729740"/>
              <a:gd name="connsiteX10" fmla="*/ 927354 w 2188464"/>
              <a:gd name="connsiteY10" fmla="*/ 851169 h 1729740"/>
              <a:gd name="connsiteX11" fmla="*/ 926592 w 2188464"/>
              <a:gd name="connsiteY11" fmla="*/ 852678 h 1729740"/>
              <a:gd name="connsiteX12" fmla="*/ 146304 w 2188464"/>
              <a:gd name="connsiteY12" fmla="*/ 1431798 h 1729740"/>
              <a:gd name="connsiteX13" fmla="*/ 170688 w 2188464"/>
              <a:gd name="connsiteY13" fmla="*/ 1245870 h 1729740"/>
              <a:gd name="connsiteX14" fmla="*/ 0 w 2188464"/>
              <a:gd name="connsiteY14" fmla="*/ 1148334 h 1729740"/>
              <a:gd name="connsiteX15" fmla="*/ 827768 w 2188464"/>
              <a:gd name="connsiteY15" fmla="*/ 346710 h 1729740"/>
              <a:gd name="connsiteX16" fmla="*/ 624840 w 2188464"/>
              <a:gd name="connsiteY16" fmla="*/ 346710 h 1729740"/>
              <a:gd name="connsiteX17" fmla="*/ 1094232 w 2188464"/>
              <a:gd name="connsiteY17" fmla="*/ 0 h 172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88464" h="1729740">
                <a:moveTo>
                  <a:pt x="1094232" y="0"/>
                </a:moveTo>
                <a:lnTo>
                  <a:pt x="1563624" y="346710"/>
                </a:lnTo>
                <a:lnTo>
                  <a:pt x="1360696" y="346710"/>
                </a:lnTo>
                <a:cubicBezTo>
                  <a:pt x="1509457" y="785572"/>
                  <a:pt x="1987237" y="1031884"/>
                  <a:pt x="2188464" y="1148334"/>
                </a:cubicBezTo>
                <a:lnTo>
                  <a:pt x="2017776" y="1245870"/>
                </a:lnTo>
                <a:lnTo>
                  <a:pt x="2042160" y="1431798"/>
                </a:lnTo>
                <a:cubicBezTo>
                  <a:pt x="1722019" y="1280162"/>
                  <a:pt x="1479893" y="1073712"/>
                  <a:pt x="1262634" y="853424"/>
                </a:cubicBezTo>
                <a:lnTo>
                  <a:pt x="1262634" y="1718310"/>
                </a:lnTo>
                <a:lnTo>
                  <a:pt x="1094994" y="1615440"/>
                </a:lnTo>
                <a:lnTo>
                  <a:pt x="927354" y="1729740"/>
                </a:lnTo>
                <a:lnTo>
                  <a:pt x="927354" y="851169"/>
                </a:lnTo>
                <a:lnTo>
                  <a:pt x="926592" y="852678"/>
                </a:lnTo>
                <a:cubicBezTo>
                  <a:pt x="709168" y="1073150"/>
                  <a:pt x="484515" y="1267374"/>
                  <a:pt x="146304" y="1431798"/>
                </a:cubicBezTo>
                <a:lnTo>
                  <a:pt x="170688" y="1245870"/>
                </a:lnTo>
                <a:lnTo>
                  <a:pt x="0" y="1148334"/>
                </a:lnTo>
                <a:cubicBezTo>
                  <a:pt x="196164" y="1024289"/>
                  <a:pt x="679008" y="785572"/>
                  <a:pt x="827768" y="346710"/>
                </a:cubicBezTo>
                <a:lnTo>
                  <a:pt x="624840" y="346710"/>
                </a:lnTo>
                <a:lnTo>
                  <a:pt x="1094232" y="0"/>
                </a:lnTo>
                <a:close/>
              </a:path>
            </a:pathLst>
          </a:custGeom>
          <a:gradFill flip="none" rotWithShape="1">
            <a:gsLst>
              <a:gs pos="0">
                <a:srgbClr val="7CD54F"/>
              </a:gs>
              <a:gs pos="100000">
                <a:srgbClr val="0A6C0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A1D91FD5-A62E-FE49-8182-96E31C175B01}"/>
              </a:ext>
            </a:extLst>
          </p:cNvPr>
          <p:cNvSpPr/>
          <p:nvPr/>
        </p:nvSpPr>
        <p:spPr>
          <a:xfrm>
            <a:off x="2534145" y="3307621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B6CF1F0E-11D1-0E46-8A06-4FD366759058}"/>
              </a:ext>
            </a:extLst>
          </p:cNvPr>
          <p:cNvSpPr/>
          <p:nvPr/>
        </p:nvSpPr>
        <p:spPr>
          <a:xfrm>
            <a:off x="3845923" y="1894722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E992B2B9-5C14-6940-A71A-E6A62E779DBE}"/>
              </a:ext>
            </a:extLst>
          </p:cNvPr>
          <p:cNvSpPr/>
          <p:nvPr/>
        </p:nvSpPr>
        <p:spPr>
          <a:xfrm>
            <a:off x="3137034" y="1892863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AA72709B-D660-F742-A973-D96DA074B241}"/>
              </a:ext>
            </a:extLst>
          </p:cNvPr>
          <p:cNvSpPr/>
          <p:nvPr/>
        </p:nvSpPr>
        <p:spPr>
          <a:xfrm>
            <a:off x="4471013" y="3339601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EF0914C4-FE47-494D-89E2-D40F33EC03AA}"/>
              </a:ext>
            </a:extLst>
          </p:cNvPr>
          <p:cNvSpPr/>
          <p:nvPr/>
        </p:nvSpPr>
        <p:spPr>
          <a:xfrm>
            <a:off x="3789557" y="3339029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650642FB-AF4E-3043-AB8F-F666B465A02F}"/>
              </a:ext>
            </a:extLst>
          </p:cNvPr>
          <p:cNvSpPr/>
          <p:nvPr/>
        </p:nvSpPr>
        <p:spPr>
          <a:xfrm>
            <a:off x="3146744" y="3325656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4D988106-BC3D-A348-8917-942F6A71E863}"/>
              </a:ext>
            </a:extLst>
          </p:cNvPr>
          <p:cNvSpPr/>
          <p:nvPr/>
        </p:nvSpPr>
        <p:spPr>
          <a:xfrm>
            <a:off x="5085771" y="3339029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CFE96A07-73F6-CE46-9845-5623ED82ED4A}"/>
              </a:ext>
            </a:extLst>
          </p:cNvPr>
          <p:cNvSpPr/>
          <p:nvPr/>
        </p:nvSpPr>
        <p:spPr>
          <a:xfrm>
            <a:off x="4168646" y="4703215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F5FFCFC3-D41C-1345-9F89-A2C7AB727150}"/>
              </a:ext>
            </a:extLst>
          </p:cNvPr>
          <p:cNvSpPr/>
          <p:nvPr/>
        </p:nvSpPr>
        <p:spPr>
          <a:xfrm>
            <a:off x="1234730" y="3306376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0EC7633D-DDF9-8E4E-AE74-42020903636A}"/>
              </a:ext>
            </a:extLst>
          </p:cNvPr>
          <p:cNvSpPr/>
          <p:nvPr/>
        </p:nvSpPr>
        <p:spPr>
          <a:xfrm>
            <a:off x="1886032" y="3305233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3FCBB07-E07C-E543-9282-3C49895ABC8B}"/>
              </a:ext>
            </a:extLst>
          </p:cNvPr>
          <p:cNvSpPr/>
          <p:nvPr/>
        </p:nvSpPr>
        <p:spPr>
          <a:xfrm>
            <a:off x="2923348" y="4703215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A641094-4156-2945-9693-770564690D7B}"/>
              </a:ext>
            </a:extLst>
          </p:cNvPr>
          <p:cNvSpPr/>
          <p:nvPr/>
        </p:nvSpPr>
        <p:spPr>
          <a:xfrm>
            <a:off x="2185910" y="4686459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0C177068-4B9A-9F43-89A4-0BEDDDFD987B}"/>
              </a:ext>
            </a:extLst>
          </p:cNvPr>
          <p:cNvSpPr/>
          <p:nvPr/>
        </p:nvSpPr>
        <p:spPr>
          <a:xfrm>
            <a:off x="1443122" y="4669651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180506C8-4DE4-BE43-85BE-B5EDCD50678D}"/>
              </a:ext>
            </a:extLst>
          </p:cNvPr>
          <p:cNvSpPr/>
          <p:nvPr/>
        </p:nvSpPr>
        <p:spPr>
          <a:xfrm>
            <a:off x="4471013" y="6097402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B57CD1EC-7336-6647-940E-8986E7838AA9}"/>
              </a:ext>
            </a:extLst>
          </p:cNvPr>
          <p:cNvSpPr/>
          <p:nvPr/>
        </p:nvSpPr>
        <p:spPr>
          <a:xfrm>
            <a:off x="3766273" y="6082443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4C2956C-105C-B545-8679-F4743DA85142}"/>
              </a:ext>
            </a:extLst>
          </p:cNvPr>
          <p:cNvSpPr/>
          <p:nvPr/>
        </p:nvSpPr>
        <p:spPr>
          <a:xfrm>
            <a:off x="3068444" y="6082443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FA499525-66D1-C546-BDFD-C2A774F8FEC0}"/>
              </a:ext>
            </a:extLst>
          </p:cNvPr>
          <p:cNvSpPr/>
          <p:nvPr/>
        </p:nvSpPr>
        <p:spPr>
          <a:xfrm>
            <a:off x="2361728" y="6078518"/>
            <a:ext cx="561619" cy="47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36611230-A3EA-0944-908D-3E633A457431}"/>
              </a:ext>
            </a:extLst>
          </p:cNvPr>
          <p:cNvSpPr/>
          <p:nvPr/>
        </p:nvSpPr>
        <p:spPr>
          <a:xfrm>
            <a:off x="2276459" y="7880420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F4AA10E4-47EE-4045-839F-F6BE3A9265EA}"/>
              </a:ext>
            </a:extLst>
          </p:cNvPr>
          <p:cNvSpPr/>
          <p:nvPr/>
        </p:nvSpPr>
        <p:spPr>
          <a:xfrm>
            <a:off x="3676412" y="7899024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BC1AFF77-E78B-9046-9F32-944A86661D58}"/>
              </a:ext>
            </a:extLst>
          </p:cNvPr>
          <p:cNvSpPr/>
          <p:nvPr/>
        </p:nvSpPr>
        <p:spPr>
          <a:xfrm>
            <a:off x="2972323" y="7893478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5DCC5E68-94A5-7444-867D-089A9FE6C56C}"/>
              </a:ext>
            </a:extLst>
          </p:cNvPr>
          <p:cNvSpPr/>
          <p:nvPr/>
        </p:nvSpPr>
        <p:spPr>
          <a:xfrm>
            <a:off x="3555912" y="4703215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pic>
        <p:nvPicPr>
          <p:cNvPr id="332" name="Picture 7">
            <a:extLst>
              <a:ext uri="{FF2B5EF4-FFF2-40B4-BE49-F238E27FC236}">
                <a16:creationId xmlns:a16="http://schemas.microsoft.com/office/drawing/2014/main" id="{934CDDD2-B30E-9944-9BE3-5DC8276B2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479" y="7754406"/>
            <a:ext cx="1137489" cy="34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5" name="TextBox 304">
            <a:extLst>
              <a:ext uri="{FF2B5EF4-FFF2-40B4-BE49-F238E27FC236}">
                <a16:creationId xmlns:a16="http://schemas.microsoft.com/office/drawing/2014/main" id="{14F4803E-77A9-FA4F-BCCE-CCA06B347116}"/>
              </a:ext>
            </a:extLst>
          </p:cNvPr>
          <p:cNvSpPr txBox="1"/>
          <p:nvPr/>
        </p:nvSpPr>
        <p:spPr>
          <a:xfrm>
            <a:off x="1525672" y="7482538"/>
            <a:ext cx="1595531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/>
          </a:p>
          <a:p>
            <a:pPr marL="96286" indent="-96286">
              <a:buFont typeface="Wingdings" pitchFamily="2" charset="2"/>
              <a:buChar char="Ø"/>
            </a:pPr>
            <a:endParaRPr lang="en-US" sz="674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BD16249-2859-A647-A166-34EB1161AB89}"/>
              </a:ext>
            </a:extLst>
          </p:cNvPr>
          <p:cNvSpPr txBox="1"/>
          <p:nvPr/>
        </p:nvSpPr>
        <p:spPr>
          <a:xfrm>
            <a:off x="2293763" y="8097745"/>
            <a:ext cx="2003045" cy="1015663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95885" indent="-95885">
              <a:buFont typeface="Wingdings" pitchFamily="2" charset="2"/>
              <a:buChar char="Ø"/>
            </a:pPr>
            <a:r>
              <a:rPr lang="en-US" sz="1000" dirty="0"/>
              <a:t>Influencers &amp; body image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Online dating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Revenge porn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News values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Fake news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Media influence on perspectives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5CE55-3647-413A-8810-D66E7C8E385B}"/>
              </a:ext>
            </a:extLst>
          </p:cNvPr>
          <p:cNvSpPr txBox="1"/>
          <p:nvPr/>
        </p:nvSpPr>
        <p:spPr>
          <a:xfrm>
            <a:off x="2350244" y="7557508"/>
            <a:ext cx="121905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Autumn Term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751C1457-4084-48DB-8B60-417546C51E04}"/>
              </a:ext>
            </a:extLst>
          </p:cNvPr>
          <p:cNvSpPr txBox="1"/>
          <p:nvPr/>
        </p:nvSpPr>
        <p:spPr>
          <a:xfrm>
            <a:off x="689982" y="5705980"/>
            <a:ext cx="108102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Spring Term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16913B3-F42C-41BA-8D79-8EA98F8677E7}"/>
              </a:ext>
            </a:extLst>
          </p:cNvPr>
          <p:cNvSpPr txBox="1"/>
          <p:nvPr/>
        </p:nvSpPr>
        <p:spPr>
          <a:xfrm>
            <a:off x="4362076" y="7650251"/>
            <a:ext cx="76090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LOWER SIXTH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0BB63B2-7EDC-4678-951A-B0F039FA1DDA}"/>
              </a:ext>
            </a:extLst>
          </p:cNvPr>
          <p:cNvSpPr txBox="1"/>
          <p:nvPr/>
        </p:nvSpPr>
        <p:spPr>
          <a:xfrm>
            <a:off x="680207" y="6160469"/>
            <a:ext cx="2083135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Gender and derogatory language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Misogyny in music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Sexual harassment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Microaggressions and everyday sexism 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Intersectionality and identity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Domestic violence and honour killings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14094E5-F7D9-4BF0-8660-27A563402835}"/>
              </a:ext>
            </a:extLst>
          </p:cNvPr>
          <p:cNvSpPr txBox="1"/>
          <p:nvPr/>
        </p:nvSpPr>
        <p:spPr>
          <a:xfrm>
            <a:off x="3745434" y="4543996"/>
            <a:ext cx="1347354" cy="307777"/>
          </a:xfrm>
          <a:prstGeom prst="rect">
            <a:avLst/>
          </a:prstGeom>
          <a:solidFill>
            <a:srgbClr val="E7CD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Summer Term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CA4D0E1-0644-43D6-B791-A788B95A021B}"/>
              </a:ext>
            </a:extLst>
          </p:cNvPr>
          <p:cNvSpPr txBox="1"/>
          <p:nvPr/>
        </p:nvSpPr>
        <p:spPr>
          <a:xfrm>
            <a:off x="3708630" y="4954313"/>
            <a:ext cx="1843433" cy="861774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Relationships &amp; Sex Education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LGBTQ+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/>
              <a:t>STIs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 panose="020F0502020204030204"/>
              </a:rPr>
              <a:t>Contraception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 panose="020F0502020204030204"/>
              </a:rPr>
              <a:t>Pornography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23D8357-7220-4604-9B89-8283959E5E59}"/>
              </a:ext>
            </a:extLst>
          </p:cNvPr>
          <p:cNvSpPr txBox="1"/>
          <p:nvPr/>
        </p:nvSpPr>
        <p:spPr>
          <a:xfrm>
            <a:off x="1309886" y="2884017"/>
            <a:ext cx="1219055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Autumn Term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D1A5A4D-F866-45D7-B39B-F0BF1AA19291}"/>
              </a:ext>
            </a:extLst>
          </p:cNvPr>
          <p:cNvSpPr txBox="1"/>
          <p:nvPr/>
        </p:nvSpPr>
        <p:spPr>
          <a:xfrm>
            <a:off x="4089834" y="1762508"/>
            <a:ext cx="108102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Spring Term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A706A79-103B-40B9-86F4-21E084E6FE7B}"/>
              </a:ext>
            </a:extLst>
          </p:cNvPr>
          <p:cNvSpPr/>
          <p:nvPr/>
        </p:nvSpPr>
        <p:spPr>
          <a:xfrm>
            <a:off x="169972" y="1730231"/>
            <a:ext cx="1545488" cy="375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1052402-CB78-3F4A-AFDC-40716FDD6BAB}"/>
              </a:ext>
            </a:extLst>
          </p:cNvPr>
          <p:cNvSpPr txBox="1"/>
          <p:nvPr/>
        </p:nvSpPr>
        <p:spPr>
          <a:xfrm>
            <a:off x="280263" y="3735653"/>
            <a:ext cx="76090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UPPER SIXTH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E640563-68D4-D443-A95C-5CA72C0DEAD2}"/>
              </a:ext>
            </a:extLst>
          </p:cNvPr>
          <p:cNvSpPr/>
          <p:nvPr/>
        </p:nvSpPr>
        <p:spPr>
          <a:xfrm>
            <a:off x="1702702" y="1918537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42B5F77-E655-F74F-9446-77CEB82EBB5B}"/>
              </a:ext>
            </a:extLst>
          </p:cNvPr>
          <p:cNvSpPr/>
          <p:nvPr/>
        </p:nvSpPr>
        <p:spPr>
          <a:xfrm>
            <a:off x="2415335" y="1905700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9F80742-A5E5-4B43-AF21-DC2578B6785A}"/>
              </a:ext>
            </a:extLst>
          </p:cNvPr>
          <p:cNvSpPr/>
          <p:nvPr/>
        </p:nvSpPr>
        <p:spPr>
          <a:xfrm>
            <a:off x="940493" y="1912597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A970660-8F11-CE4A-AD3F-25960FF401F6}"/>
              </a:ext>
            </a:extLst>
          </p:cNvPr>
          <p:cNvSpPr txBox="1"/>
          <p:nvPr/>
        </p:nvSpPr>
        <p:spPr>
          <a:xfrm>
            <a:off x="354902" y="1028610"/>
            <a:ext cx="6033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N.B. The Sixth Form Curriculum is currently being revised; the Upper Sixth curriculum will be updated in 2024-25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3F867F6-A305-2B4D-A7A0-EC91AADC9FDB}"/>
              </a:ext>
            </a:extLst>
          </p:cNvPr>
          <p:cNvSpPr txBox="1"/>
          <p:nvPr/>
        </p:nvSpPr>
        <p:spPr>
          <a:xfrm>
            <a:off x="1321914" y="3391608"/>
            <a:ext cx="2003045" cy="1015663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95885" indent="-95885">
              <a:buFont typeface="Wingdings" pitchFamily="2" charset="2"/>
              <a:buChar char="Ø"/>
            </a:pPr>
            <a:r>
              <a:rPr lang="en-US" sz="1000" dirty="0"/>
              <a:t>Influencers &amp; body image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Online dating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Revenge porn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News values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Fake news</a:t>
            </a:r>
          </a:p>
          <a:p>
            <a:pPr marL="95885" indent="-95885">
              <a:buFont typeface="Wingdings" pitchFamily="2" charset="2"/>
              <a:buChar char="Ø"/>
            </a:pPr>
            <a:r>
              <a:rPr lang="en-US" sz="1000" dirty="0">
                <a:cs typeface="Calibri"/>
              </a:rPr>
              <a:t>Media influence on perspectives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C715BD7-E284-5147-ABB1-54431948967D}"/>
              </a:ext>
            </a:extLst>
          </p:cNvPr>
          <p:cNvSpPr/>
          <p:nvPr/>
        </p:nvSpPr>
        <p:spPr>
          <a:xfrm>
            <a:off x="1659038" y="7891689"/>
            <a:ext cx="469066" cy="256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EDFAC4E-B473-F541-9CEE-6A1037DEC887}"/>
              </a:ext>
            </a:extLst>
          </p:cNvPr>
          <p:cNvSpPr/>
          <p:nvPr/>
        </p:nvSpPr>
        <p:spPr>
          <a:xfrm>
            <a:off x="1089412" y="7898448"/>
            <a:ext cx="469066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C9A5078-26BD-1F4D-AAAD-96E125AE5C9E}"/>
              </a:ext>
            </a:extLst>
          </p:cNvPr>
          <p:cNvSpPr/>
          <p:nvPr/>
        </p:nvSpPr>
        <p:spPr>
          <a:xfrm flipV="1">
            <a:off x="1758986" y="6078518"/>
            <a:ext cx="469066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12BD17C-DBFB-804C-AAAE-7E35D0DBEA61}"/>
              </a:ext>
            </a:extLst>
          </p:cNvPr>
          <p:cNvSpPr/>
          <p:nvPr/>
        </p:nvSpPr>
        <p:spPr>
          <a:xfrm flipV="1">
            <a:off x="1171973" y="6087140"/>
            <a:ext cx="469066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AFBA89A-9A7E-B54D-84CE-844B6085F701}"/>
              </a:ext>
            </a:extLst>
          </p:cNvPr>
          <p:cNvSpPr txBox="1"/>
          <p:nvPr/>
        </p:nvSpPr>
        <p:spPr>
          <a:xfrm>
            <a:off x="4042004" y="2173925"/>
            <a:ext cx="2083135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Gender and derogatory language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Misogyny in music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Sexual harassment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Microaggressions and everyday sexism 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Intersectionality and identity</a:t>
            </a:r>
          </a:p>
          <a:p>
            <a:pPr marL="96286" indent="-96286">
              <a:buFont typeface="Wingdings" pitchFamily="2" charset="2"/>
              <a:buChar char="Ø"/>
            </a:pPr>
            <a:r>
              <a:rPr lang="en-US" sz="1000" dirty="0"/>
              <a:t>Domestic violence and honour killings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190A068CC3D498D4362AC0BEF7B1A" ma:contentTypeVersion="13" ma:contentTypeDescription="Create a new document." ma:contentTypeScope="" ma:versionID="e3d7a672f7ae71ba06373eb1966d02ca">
  <xsd:schema xmlns:xsd="http://www.w3.org/2001/XMLSchema" xmlns:xs="http://www.w3.org/2001/XMLSchema" xmlns:p="http://schemas.microsoft.com/office/2006/metadata/properties" xmlns:ns2="aeafaea5-eb73-42b3-90d3-e87efbbb44e8" xmlns:ns3="351af2ac-4a2e-43cd-8ee5-715614fffe5a" targetNamespace="http://schemas.microsoft.com/office/2006/metadata/properties" ma:root="true" ma:fieldsID="ed660de3a274bdbf51fec311ea866ac6" ns2:_="" ns3:_="">
    <xsd:import namespace="aeafaea5-eb73-42b3-90d3-e87efbbb44e8"/>
    <xsd:import namespace="351af2ac-4a2e-43cd-8ee5-715614fff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aea5-eb73-42b3-90d3-e87efbbb4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5e4dfe1-66e4-4310-8b6a-264a1c91b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af2ac-4a2e-43cd-8ee5-715614fff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8a998e7-a183-4076-bce1-c207a087a80a}" ma:internalName="TaxCatchAll" ma:showField="CatchAllData" ma:web="351af2ac-4a2e-43cd-8ee5-715614fffe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1af2ac-4a2e-43cd-8ee5-715614fffe5a" xsi:nil="true"/>
    <lcf76f155ced4ddcb4097134ff3c332f xmlns="aeafaea5-eb73-42b3-90d3-e87efbbb44e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C71A0A-7F91-43CA-86FF-D9405A81AA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A4C13D-55F2-41DE-8701-DCC6B71E7183}"/>
</file>

<file path=customXml/itemProps3.xml><?xml version="1.0" encoding="utf-8"?>
<ds:datastoreItem xmlns:ds="http://schemas.openxmlformats.org/officeDocument/2006/customXml" ds:itemID="{3BA42A53-E5C9-40D8-AB70-8FC902651187}">
  <ds:schemaRefs>
    <ds:schemaRef ds:uri="351af2ac-4a2e-43cd-8ee5-715614fffe5a"/>
    <ds:schemaRef ds:uri="36854bec-5f39-4c7e-8271-9e4b20db8ec9"/>
    <ds:schemaRef ds:uri="5c3d25d3-3273-4f0d-998d-c5bd078518ba"/>
    <ds:schemaRef ds:uri="a36a1968-361a-45a8-b34d-f8010f68b9a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132</Words>
  <Application>Microsoft Macintosh PowerPoint</Application>
  <PresentationFormat>A4 Paper (210x297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kchayes</dc:creator>
  <cp:lastModifiedBy>Leah Foroozan</cp:lastModifiedBy>
  <cp:revision>6</cp:revision>
  <cp:lastPrinted>2018-09-02T17:44:52Z</cp:lastPrinted>
  <dcterms:created xsi:type="dcterms:W3CDTF">2018-02-08T08:28:53Z</dcterms:created>
  <dcterms:modified xsi:type="dcterms:W3CDTF">2023-08-30T14:29:30Z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0x010100F90CFD699764E648BB72334EA3F5F462</vt:lpwstr>
  </property>
  <property fmtid="{D5CDD505-2E9C-101B-9397-08002B2CF9AE}" pid="3" name="MediaServiceImageTags">
    <vt:lpwstr/>
  </property>
</Properties>
</file>